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9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3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2506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1491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5574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7839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4734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2712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4706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8239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3903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9530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4467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67553" y="309282"/>
            <a:ext cx="11492753" cy="9278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67553" y="1497106"/>
            <a:ext cx="11492753" cy="5224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AE8C7-73AF-44D9-9BCA-335513F90FD7}" type="datetimeFigureOut">
              <a:rPr kumimoji="1" lang="ja-JP" altLang="en-US" smtClean="0"/>
              <a:t>2023/5/9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9448800" y="4930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816E5-CA5D-41A0-8611-4C8FD76629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467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5">
            <a:lumMod val="50000"/>
          </a:schemeClr>
        </a:buClr>
        <a:buFont typeface="Wingdings" panose="05000000000000000000" pitchFamily="2" charset="2"/>
        <a:buChar char="n"/>
        <a:defRPr kumimoji="1" sz="36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Ø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u"/>
        <a:defRPr kumimoji="1" sz="28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ü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82706" y="1122363"/>
            <a:ext cx="11071412" cy="2387600"/>
          </a:xfrm>
        </p:spPr>
        <p:txBody>
          <a:bodyPr>
            <a:normAutofit fontScale="90000"/>
          </a:bodyPr>
          <a:lstStyle/>
          <a:p>
            <a:r>
              <a:rPr kumimoji="1" lang="ja-JP" altLang="en-US"/>
              <a:t>メディアコンピューティング</a:t>
            </a:r>
            <a:r>
              <a:rPr kumimoji="1" lang="en-US" altLang="ja-JP" dirty="0"/>
              <a:t>2023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46412" y="3853050"/>
            <a:ext cx="9144000" cy="1655762"/>
          </a:xfrm>
        </p:spPr>
        <p:txBody>
          <a:bodyPr>
            <a:normAutofit/>
          </a:bodyPr>
          <a:lstStyle/>
          <a:p>
            <a:r>
              <a:rPr lang="ja-JP" altLang="en-US" sz="3600"/>
              <a:t>第</a:t>
            </a:r>
            <a:r>
              <a:rPr lang="en-US" altLang="ja-JP" sz="3600" dirty="0"/>
              <a:t>4</a:t>
            </a:r>
            <a:r>
              <a:rPr lang="ja-JP" altLang="en-US" sz="3600"/>
              <a:t>回　画素ごとの濃淡変換</a:t>
            </a:r>
            <a:endParaRPr lang="en-US" altLang="ja-JP" sz="3600" dirty="0"/>
          </a:p>
          <a:p>
            <a:r>
              <a:rPr kumimoji="1" lang="ja-JP" altLang="en-US" sz="3600"/>
              <a:t>トーンカーブ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120140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15B96-642A-474E-976A-2CD9BE98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トーンカーブの例</a:t>
            </a:r>
            <a:r>
              <a:rPr lang="en-US" altLang="ja-JP" dirty="0"/>
              <a:t>(</a:t>
            </a:r>
            <a:r>
              <a:rPr lang="ja-JP" altLang="en-US"/>
              <a:t>特殊な効果</a:t>
            </a:r>
            <a:r>
              <a:rPr lang="en-US" altLang="ja-JP" dirty="0"/>
              <a:t>②)</a:t>
            </a:r>
            <a:endParaRPr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C7B92B4-31FF-0247-800E-990C3B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ja-JP" altLang="en-US"/>
              <a:t>ポスタリゼーション</a:t>
            </a:r>
            <a:endParaRPr kumimoji="1" lang="en-US" altLang="ja-JP" dirty="0"/>
          </a:p>
          <a:p>
            <a:pPr lvl="1">
              <a:lnSpc>
                <a:spcPct val="100000"/>
              </a:lnSpc>
            </a:pPr>
            <a:r>
              <a:rPr kumimoji="1" lang="ja-JP" altLang="en-US"/>
              <a:t>多値化（上）</a:t>
            </a:r>
            <a:endParaRPr kumimoji="1" lang="en-US" altLang="ja-JP" dirty="0"/>
          </a:p>
          <a:p>
            <a:pPr lvl="2">
              <a:lnSpc>
                <a:spcPct val="100000"/>
              </a:lnSpc>
            </a:pPr>
            <a:r>
              <a:rPr lang="ja-JP" altLang="en-US"/>
              <a:t>階調を落とす</a:t>
            </a:r>
            <a:endParaRPr lang="en-US" altLang="ja-JP" dirty="0"/>
          </a:p>
          <a:p>
            <a:pPr lvl="2">
              <a:lnSpc>
                <a:spcPct val="100000"/>
              </a:lnSpc>
            </a:pPr>
            <a:r>
              <a:rPr kumimoji="1" lang="ja-JP" altLang="en-US"/>
              <a:t>アニメ風の絵になる</a:t>
            </a:r>
            <a:endParaRPr kumimoji="1"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/>
              <a:t>二値化（下）</a:t>
            </a:r>
            <a:endParaRPr lang="en-US" altLang="ja-JP" dirty="0"/>
          </a:p>
          <a:p>
            <a:pPr lvl="2">
              <a:lnSpc>
                <a:spcPct val="100000"/>
              </a:lnSpc>
            </a:pPr>
            <a:r>
              <a:rPr kumimoji="1" lang="ja-JP" altLang="en-US"/>
              <a:t>白黒</a:t>
            </a:r>
            <a:endParaRPr kumimoji="1" lang="en-US" altLang="ja-JP" dirty="0"/>
          </a:p>
          <a:p>
            <a:pPr lvl="2">
              <a:lnSpc>
                <a:spcPct val="100000"/>
              </a:lnSpc>
            </a:pPr>
            <a:r>
              <a:rPr lang="ja-JP" altLang="en-US"/>
              <a:t>マスク領域として利用</a:t>
            </a:r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59448EA-BDC7-944A-8FCD-F9D766B10DC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8" t="2124" r="8199" b="3136"/>
          <a:stretch/>
        </p:blipFill>
        <p:spPr>
          <a:xfrm rot="10800000">
            <a:off x="5497975" y="1497106"/>
            <a:ext cx="5185457" cy="517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33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15B96-642A-474E-976A-2CD9BE98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トーンカーブの例</a:t>
            </a:r>
            <a:r>
              <a:rPr lang="en-US" altLang="ja-JP" dirty="0"/>
              <a:t>(</a:t>
            </a:r>
            <a:r>
              <a:rPr lang="ja-JP" altLang="en-US"/>
              <a:t>特殊な効果</a:t>
            </a:r>
            <a:r>
              <a:rPr lang="en-US" altLang="ja-JP" dirty="0"/>
              <a:t>③)</a:t>
            </a:r>
            <a:endParaRPr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C7B92B4-31FF-0247-800E-990C3B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ja-JP" altLang="en-US"/>
              <a:t>ソラリゼーション</a:t>
            </a:r>
            <a:endParaRPr kumimoji="1" lang="en-US" altLang="ja-JP" dirty="0"/>
          </a:p>
          <a:p>
            <a:pPr lvl="1">
              <a:lnSpc>
                <a:spcPct val="100000"/>
              </a:lnSpc>
            </a:pPr>
            <a:r>
              <a:rPr kumimoji="1" lang="ja-JP" altLang="en-US"/>
              <a:t>写真制作の暗室テクニック</a:t>
            </a:r>
            <a:endParaRPr kumimoji="1" lang="en-US" altLang="ja-JP" dirty="0"/>
          </a:p>
          <a:p>
            <a:pPr lvl="2">
              <a:lnSpc>
                <a:spcPct val="100000"/>
              </a:lnSpc>
            </a:pPr>
            <a:r>
              <a:rPr lang="ja-JP" altLang="en-US"/>
              <a:t>ネガポジが混ざり合った効果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E178C2DC-9030-744A-9CBF-012DC2CBD7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" t="30253" r="1955" b="23164"/>
          <a:stretch/>
        </p:blipFill>
        <p:spPr>
          <a:xfrm rot="10800000">
            <a:off x="1702298" y="3217762"/>
            <a:ext cx="8823262" cy="334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82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8CCCF3-10AD-C443-8461-70C130F18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トーンカーブの実装方法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7F53694-F769-C446-A1A8-F19EA1486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kumimoji="1" lang="en-US" altLang="ja-JP" sz="3200" dirty="0"/>
              <a:t>×</a:t>
            </a:r>
            <a:r>
              <a:rPr kumimoji="1" lang="ja-JP" altLang="en-US" sz="3200"/>
              <a:t>：画像捜査（</a:t>
            </a:r>
            <a:r>
              <a:rPr kumimoji="1" lang="en-US" altLang="ja-JP" sz="3200" dirty="0"/>
              <a:t>2</a:t>
            </a:r>
            <a:r>
              <a:rPr kumimoji="1" lang="ja-JP" altLang="en-US" sz="3200"/>
              <a:t>重</a:t>
            </a:r>
            <a:r>
              <a:rPr kumimoji="1" lang="en-US" altLang="ja-JP" sz="3200" dirty="0"/>
              <a:t>for</a:t>
            </a:r>
            <a:r>
              <a:rPr kumimoji="1" lang="ja-JP" altLang="en-US" sz="3200"/>
              <a:t>文）中に</a:t>
            </a:r>
            <a:r>
              <a:rPr lang="ja-JP" altLang="en-US" sz="3200"/>
              <a:t>変換</a:t>
            </a:r>
            <a:endParaRPr lang="en-US" altLang="ja-JP" sz="3200" dirty="0"/>
          </a:p>
          <a:p>
            <a:pPr lvl="2">
              <a:lnSpc>
                <a:spcPct val="100000"/>
              </a:lnSpc>
            </a:pPr>
            <a:r>
              <a:rPr kumimoji="1" lang="ja-JP" altLang="en-US" sz="2400"/>
              <a:t>数式計算の時間が画素数</a:t>
            </a:r>
            <a:r>
              <a:rPr kumimoji="1" lang="en-US" altLang="ja-JP" sz="2400" dirty="0"/>
              <a:t>×</a:t>
            </a:r>
            <a:r>
              <a:rPr kumimoji="1" lang="ja-JP" altLang="en-US" sz="2400"/>
              <a:t>フレーム数分かかる</a:t>
            </a:r>
            <a:endParaRPr kumimoji="1" lang="en-US" altLang="ja-JP" sz="2400" dirty="0"/>
          </a:p>
          <a:p>
            <a:pPr marL="0" indent="0">
              <a:lnSpc>
                <a:spcPct val="100000"/>
              </a:lnSpc>
              <a:buNone/>
            </a:pPr>
            <a:r>
              <a:rPr lang="ja-JP" altLang="en-US" sz="3200"/>
              <a:t>○：ルックアップテーブル</a:t>
            </a:r>
            <a:r>
              <a:rPr lang="en-US" altLang="ja-JP" sz="3200" dirty="0"/>
              <a:t>(</a:t>
            </a:r>
            <a:r>
              <a:rPr lang="en-US" altLang="ja-JP" sz="3200" dirty="0" err="1"/>
              <a:t>LookUp</a:t>
            </a:r>
            <a:r>
              <a:rPr lang="en-US" altLang="ja-JP" sz="3200" dirty="0"/>
              <a:t> Table: LUT)</a:t>
            </a:r>
            <a:r>
              <a:rPr lang="ja-JP" altLang="en-US" sz="3200"/>
              <a:t>で変換</a:t>
            </a:r>
            <a:endParaRPr lang="en-US" altLang="ja-JP" sz="3200" dirty="0"/>
          </a:p>
          <a:p>
            <a:pPr lvl="2">
              <a:lnSpc>
                <a:spcPct val="100000"/>
              </a:lnSpc>
            </a:pPr>
            <a:r>
              <a:rPr kumimoji="1" lang="ja-JP" altLang="en-US" sz="2400"/>
              <a:t>予め計算しておくので</a:t>
            </a:r>
            <a:r>
              <a:rPr kumimoji="1" lang="en-US" altLang="ja-JP" sz="2400" dirty="0"/>
              <a:t>1</a:t>
            </a:r>
            <a:r>
              <a:rPr kumimoji="1" lang="ja-JP" altLang="en-US" sz="2400"/>
              <a:t>回で済む</a:t>
            </a:r>
          </a:p>
        </p:txBody>
      </p:sp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B692F19B-69AF-0E4B-ACEF-85BC2407BE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880949"/>
              </p:ext>
            </p:extLst>
          </p:nvPr>
        </p:nvGraphicFramePr>
        <p:xfrm>
          <a:off x="1719483" y="3508285"/>
          <a:ext cx="2239058" cy="3291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9529">
                  <a:extLst>
                    <a:ext uri="{9D8B030D-6E8A-4147-A177-3AD203B41FA5}">
                      <a16:colId xmlns:a16="http://schemas.microsoft.com/office/drawing/2014/main" val="3186553018"/>
                    </a:ext>
                  </a:extLst>
                </a:gridCol>
                <a:gridCol w="1119529">
                  <a:extLst>
                    <a:ext uri="{9D8B030D-6E8A-4147-A177-3AD203B41FA5}">
                      <a16:colId xmlns:a16="http://schemas.microsoft.com/office/drawing/2014/main" val="205040047"/>
                    </a:ext>
                  </a:extLst>
                </a:gridCol>
              </a:tblGrid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x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y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565289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0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0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5512786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1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569662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4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1062622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…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…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4949467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127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255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673797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128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255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2762748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…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…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9263713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255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255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602500"/>
                  </a:ext>
                </a:extLst>
              </a:tr>
            </a:tbl>
          </a:graphicData>
        </a:graphic>
      </p:graphicFrame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A65A29C-4251-5D40-BF54-EEBCAA5BBFE4}"/>
              </a:ext>
            </a:extLst>
          </p:cNvPr>
          <p:cNvSpPr txBox="1"/>
          <p:nvPr/>
        </p:nvSpPr>
        <p:spPr>
          <a:xfrm>
            <a:off x="537611" y="478487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ourier New" panose="02070309020205020404" pitchFamily="49" charset="0"/>
                <a:cs typeface="Courier New" panose="02070309020205020404" pitchFamily="49" charset="0"/>
              </a:rPr>
              <a:t>y = 2x</a:t>
            </a:r>
            <a:endParaRPr kumimoji="1" lang="ja-JP" alt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EB9ECC54-19A9-1A41-BC76-274C53D08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1841999"/>
              </p:ext>
            </p:extLst>
          </p:nvPr>
        </p:nvGraphicFramePr>
        <p:xfrm>
          <a:off x="7101711" y="3508285"/>
          <a:ext cx="2239058" cy="3291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9529">
                  <a:extLst>
                    <a:ext uri="{9D8B030D-6E8A-4147-A177-3AD203B41FA5}">
                      <a16:colId xmlns:a16="http://schemas.microsoft.com/office/drawing/2014/main" val="3186553018"/>
                    </a:ext>
                  </a:extLst>
                </a:gridCol>
                <a:gridCol w="1119529">
                  <a:extLst>
                    <a:ext uri="{9D8B030D-6E8A-4147-A177-3AD203B41FA5}">
                      <a16:colId xmlns:a16="http://schemas.microsoft.com/office/drawing/2014/main" val="205040047"/>
                    </a:ext>
                  </a:extLst>
                </a:gridCol>
              </a:tblGrid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x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y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565289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0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255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5512786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1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254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569662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253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1062622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…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…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4949467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127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128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673797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128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127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2762748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…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…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9263713"/>
                  </a:ext>
                </a:extLst>
              </a:tr>
              <a:tr h="28895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255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800" dirty="0"/>
                        <a:t>0</a:t>
                      </a:r>
                      <a:endParaRPr kumimoji="1" lang="ja-JP" alt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602500"/>
                  </a:ext>
                </a:extLst>
              </a:tr>
            </a:tbl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3002A2D-E33E-CC45-BC70-3BA8C9D9E71B}"/>
              </a:ext>
            </a:extLst>
          </p:cNvPr>
          <p:cNvSpPr txBox="1"/>
          <p:nvPr/>
        </p:nvSpPr>
        <p:spPr>
          <a:xfrm>
            <a:off x="5595747" y="4784873"/>
            <a:ext cx="14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ourier New" panose="02070309020205020404" pitchFamily="49" charset="0"/>
                <a:cs typeface="Courier New" panose="02070309020205020404" pitchFamily="49" charset="0"/>
              </a:rPr>
              <a:t>y = 255-x</a:t>
            </a:r>
            <a:endParaRPr kumimoji="1" lang="ja-JP" alt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553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29647F-6EAB-7248-A296-9EB33FA5E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</a:t>
            </a:r>
            <a:r>
              <a:rPr kumimoji="1" lang="en-US" altLang="ja-JP" dirty="0"/>
              <a:t>04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32F32F-F8C1-1B4C-BB42-9BC385E5C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kumimoji="1" lang="ja-JP" altLang="en-US"/>
              <a:t>様々なトーンカーブ（</a:t>
            </a:r>
            <a:r>
              <a:rPr kumimoji="1" lang="en-US" altLang="ja-JP" dirty="0"/>
              <a:t>LUT</a:t>
            </a:r>
            <a:r>
              <a:rPr kumimoji="1" lang="ja-JP" altLang="en-US"/>
              <a:t>）を作ろう</a:t>
            </a:r>
            <a:endParaRPr kumimoji="1" lang="en-US" altLang="ja-JP" dirty="0"/>
          </a:p>
          <a:p>
            <a:pPr lvl="2">
              <a:lnSpc>
                <a:spcPct val="120000"/>
              </a:lnSpc>
            </a:pPr>
            <a:r>
              <a:rPr lang="en-US" altLang="ja-JP" dirty="0"/>
              <a:t>mc04.cpp</a:t>
            </a:r>
            <a:r>
              <a:rPr lang="ja-JP" altLang="en-US"/>
              <a:t>を編集</a:t>
            </a:r>
            <a:endParaRPr lang="en-US" altLang="ja-JP" dirty="0"/>
          </a:p>
          <a:p>
            <a:pPr lvl="1">
              <a:lnSpc>
                <a:spcPct val="120000"/>
              </a:lnSpc>
            </a:pPr>
            <a:r>
              <a:rPr kumimoji="1" lang="ja-JP" altLang="en-US"/>
              <a:t>折れ線</a:t>
            </a:r>
            <a:endParaRPr kumimoji="1" lang="en-US" altLang="ja-JP" dirty="0"/>
          </a:p>
          <a:p>
            <a:pPr lvl="2">
              <a:lnSpc>
                <a:spcPct val="120000"/>
              </a:lnSpc>
            </a:pPr>
            <a:r>
              <a:rPr lang="en-US" altLang="ja-JP" dirty="0"/>
              <a:t>y = 2x </a:t>
            </a:r>
            <a:r>
              <a:rPr lang="ja-JP" altLang="en-US"/>
              <a:t>など</a:t>
            </a:r>
            <a:endParaRPr kumimoji="1" lang="en-US" altLang="ja-JP" dirty="0"/>
          </a:p>
          <a:p>
            <a:pPr lvl="1">
              <a:lnSpc>
                <a:spcPct val="120000"/>
              </a:lnSpc>
            </a:pPr>
            <a:r>
              <a:rPr kumimoji="1" lang="ja-JP" altLang="en-US"/>
              <a:t>ガンマ変換</a:t>
            </a:r>
            <a:endParaRPr kumimoji="1" lang="en-US" altLang="ja-JP" dirty="0"/>
          </a:p>
          <a:p>
            <a:pPr lvl="2">
              <a:lnSpc>
                <a:spcPct val="120000"/>
              </a:lnSpc>
            </a:pPr>
            <a:r>
              <a:rPr kumimoji="1" lang="en-US" altLang="ja-JP" dirty="0" err="1"/>
              <a:t>γ</a:t>
            </a:r>
            <a:r>
              <a:rPr kumimoji="1" lang="ja-JP" altLang="en-US"/>
              <a:t>の値をいろいろ変える</a:t>
            </a:r>
            <a:endParaRPr kumimoji="1" lang="en-US" altLang="ja-JP" dirty="0"/>
          </a:p>
          <a:p>
            <a:pPr lvl="1">
              <a:lnSpc>
                <a:spcPct val="120000"/>
              </a:lnSpc>
            </a:pPr>
            <a:r>
              <a:rPr lang="en-US" altLang="ja-JP" dirty="0"/>
              <a:t>S</a:t>
            </a:r>
            <a:r>
              <a:rPr lang="ja-JP" altLang="en-US"/>
              <a:t>字型</a:t>
            </a:r>
            <a:endParaRPr lang="en-US" altLang="ja-JP" dirty="0"/>
          </a:p>
          <a:p>
            <a:pPr lvl="2">
              <a:lnSpc>
                <a:spcPct val="120000"/>
              </a:lnSpc>
            </a:pPr>
            <a:r>
              <a:rPr lang="ja-JP" altLang="en-US"/>
              <a:t>シグモイド関数</a:t>
            </a:r>
            <a:endParaRPr lang="en-US" altLang="ja-JP" dirty="0"/>
          </a:p>
          <a:p>
            <a:pPr lvl="1">
              <a:lnSpc>
                <a:spcPct val="120000"/>
              </a:lnSpc>
            </a:pPr>
            <a:r>
              <a:rPr kumimoji="1" lang="ja-JP" altLang="en-US"/>
              <a:t>ネガポジ反転</a:t>
            </a:r>
            <a:endParaRPr kumimoji="1" lang="en-US" altLang="ja-JP" dirty="0"/>
          </a:p>
          <a:p>
            <a:pPr lvl="2">
              <a:lnSpc>
                <a:spcPct val="120000"/>
              </a:lnSpc>
            </a:pPr>
            <a:r>
              <a:rPr kumimoji="1" lang="ja-JP" altLang="en-US"/>
              <a:t>カラーに適用してみる</a:t>
            </a:r>
            <a:endParaRPr kumimoji="1" lang="en-US" altLang="ja-JP" dirty="0"/>
          </a:p>
          <a:p>
            <a:pPr lvl="1">
              <a:lnSpc>
                <a:spcPct val="120000"/>
              </a:lnSpc>
            </a:pPr>
            <a:r>
              <a:rPr lang="ja-JP" altLang="en-US"/>
              <a:t>ポスタリゼーション</a:t>
            </a:r>
            <a:endParaRPr lang="en-US" altLang="ja-JP" dirty="0"/>
          </a:p>
          <a:p>
            <a:pPr lvl="2">
              <a:lnSpc>
                <a:spcPct val="120000"/>
              </a:lnSpc>
            </a:pPr>
            <a:r>
              <a:rPr lang="ja-JP" altLang="en-US"/>
              <a:t>数字ベタ書きではなく，階調数</a:t>
            </a:r>
            <a:r>
              <a:rPr lang="en-US" altLang="ja-JP" dirty="0"/>
              <a:t>p</a:t>
            </a:r>
            <a:r>
              <a:rPr lang="ja-JP" altLang="en-US"/>
              <a:t>で制御してみよう</a:t>
            </a:r>
            <a:endParaRPr lang="en-US" altLang="ja-JP" dirty="0"/>
          </a:p>
          <a:p>
            <a:pPr lvl="1">
              <a:lnSpc>
                <a:spcPct val="120000"/>
              </a:lnSpc>
            </a:pPr>
            <a:r>
              <a:rPr kumimoji="1" lang="ja-JP" altLang="en-US"/>
              <a:t>ソラリゼーション</a:t>
            </a:r>
            <a:endParaRPr kumimoji="1" lang="en-US" altLang="ja-JP" dirty="0"/>
          </a:p>
          <a:p>
            <a:pPr lvl="2">
              <a:lnSpc>
                <a:spcPct val="120000"/>
              </a:lnSpc>
            </a:pPr>
            <a:r>
              <a:rPr lang="en-US" altLang="ja-JP" dirty="0"/>
              <a:t>sin</a:t>
            </a:r>
            <a:r>
              <a:rPr lang="ja-JP" altLang="en-US"/>
              <a:t>あるいは</a:t>
            </a:r>
            <a:r>
              <a:rPr lang="en-US" altLang="ja-JP" dirty="0"/>
              <a:t>cos</a:t>
            </a:r>
            <a:r>
              <a:rPr lang="ja-JP" altLang="en-US"/>
              <a:t>（３次関数</a:t>
            </a:r>
            <a:r>
              <a:rPr lang="en-US" altLang="ja-JP" dirty="0"/>
              <a:t>y=a(x-x</a:t>
            </a:r>
            <a:r>
              <a:rPr lang="en-US" altLang="ja-JP" baseline="-25000" dirty="0"/>
              <a:t>0</a:t>
            </a:r>
            <a:r>
              <a:rPr lang="en-US" altLang="ja-JP" dirty="0"/>
              <a:t>)</a:t>
            </a:r>
            <a:r>
              <a:rPr lang="en-US" altLang="ja-JP" baseline="30000" dirty="0"/>
              <a:t>3</a:t>
            </a:r>
            <a:r>
              <a:rPr lang="en-US" altLang="ja-JP" dirty="0"/>
              <a:t>+y</a:t>
            </a:r>
            <a:r>
              <a:rPr lang="en-US" altLang="ja-JP" baseline="-25000" dirty="0"/>
              <a:t>0</a:t>
            </a:r>
            <a:r>
              <a:rPr lang="ja-JP" altLang="en-US"/>
              <a:t>でも良い）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01486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A9301E-81BA-624E-9516-F4F18433B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 dirty="0"/>
              <a:t>04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66A9DD-1431-A04B-810B-35875193E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kumimoji="1" lang="ja-JP" altLang="en-US" sz="2800"/>
              <a:t>入力映像の濃淡を様々に変換しなさい</a:t>
            </a:r>
            <a:r>
              <a:rPr kumimoji="1" lang="en-US" altLang="ja-JP" sz="1600" dirty="0"/>
              <a:t>(</a:t>
            </a:r>
            <a:r>
              <a:rPr kumimoji="1" lang="ja-JP" altLang="en-US" sz="1600"/>
              <a:t>トラックバーで効果を制御できるとなお良い</a:t>
            </a:r>
            <a:r>
              <a:rPr kumimoji="1" lang="en-US" altLang="ja-JP" sz="1600" dirty="0"/>
              <a:t>)</a:t>
            </a:r>
            <a:endParaRPr kumimoji="1" lang="en-US" altLang="ja-JP" sz="2800" dirty="0"/>
          </a:p>
          <a:p>
            <a:pPr lvl="1">
              <a:lnSpc>
                <a:spcPct val="100000"/>
              </a:lnSpc>
            </a:pPr>
            <a:r>
              <a:rPr lang="ja-JP" altLang="en-US" sz="2400"/>
              <a:t>入力映像と出力映像を並べて録画</a:t>
            </a:r>
            <a:r>
              <a:rPr lang="en-US" altLang="ja-JP" sz="2400" dirty="0"/>
              <a:t>(</a:t>
            </a:r>
            <a:r>
              <a:rPr lang="ja-JP" altLang="en-US" sz="2400"/>
              <a:t>少なくとも３種類は示すこと</a:t>
            </a:r>
            <a:r>
              <a:rPr lang="en-US" altLang="ja-JP" sz="2400" dirty="0"/>
              <a:t>)</a:t>
            </a:r>
          </a:p>
          <a:p>
            <a:pPr lvl="2">
              <a:lnSpc>
                <a:spcPct val="100000"/>
              </a:lnSpc>
            </a:pPr>
            <a:r>
              <a:rPr lang="ja-JP" altLang="en-US" sz="2000"/>
              <a:t>（</a:t>
            </a:r>
            <a:r>
              <a:rPr lang="en-US" altLang="ja-JP" sz="2000" dirty="0"/>
              <a:t>2x2</a:t>
            </a:r>
            <a:r>
              <a:rPr lang="ja-JP" altLang="en-US" sz="2000"/>
              <a:t>，</a:t>
            </a:r>
            <a:r>
              <a:rPr lang="en-US" altLang="ja-JP" sz="2000" dirty="0"/>
              <a:t>2x3, 3x3</a:t>
            </a:r>
            <a:r>
              <a:rPr lang="ja-JP" altLang="en-US" sz="2000"/>
              <a:t>など変換の種類に応じて）</a:t>
            </a:r>
            <a:endParaRPr lang="en-US" altLang="ja-JP" sz="2000" dirty="0"/>
          </a:p>
          <a:p>
            <a:pPr lvl="1">
              <a:lnSpc>
                <a:spcPct val="100000"/>
              </a:lnSpc>
            </a:pPr>
            <a:r>
              <a:rPr lang="ja-JP" altLang="en-US" sz="2400"/>
              <a:t>一つはアニメ調への変換とすること</a:t>
            </a:r>
            <a:endParaRPr lang="en-US" altLang="ja-JP" sz="2400" dirty="0"/>
          </a:p>
          <a:p>
            <a:pPr lvl="1">
              <a:lnSpc>
                <a:spcPct val="100000"/>
              </a:lnSpc>
            </a:pPr>
            <a:r>
              <a:rPr lang="ja-JP" altLang="en-US" sz="2400"/>
              <a:t>１０秒程度のムービーを提出</a:t>
            </a:r>
            <a:endParaRPr lang="en-US" altLang="ja-JP" sz="2400" dirty="0"/>
          </a:p>
          <a:p>
            <a:pPr lvl="2">
              <a:lnSpc>
                <a:spcPct val="100000"/>
              </a:lnSpc>
            </a:pPr>
            <a:r>
              <a:rPr kumimoji="1" lang="en-US" altLang="ja-JP" sz="2000" dirty="0"/>
              <a:t>QuickTime</a:t>
            </a:r>
            <a:r>
              <a:rPr kumimoji="1" lang="ja-JP" altLang="en-US" sz="2000"/>
              <a:t>を利用</a:t>
            </a:r>
            <a:endParaRPr kumimoji="1" lang="en-US" altLang="ja-JP" sz="2000" dirty="0"/>
          </a:p>
          <a:p>
            <a:pPr lvl="3">
              <a:lnSpc>
                <a:spcPct val="100000"/>
              </a:lnSpc>
            </a:pPr>
            <a:r>
              <a:rPr lang="ja-JP" altLang="en-US" sz="1600"/>
              <a:t>「ファイル」の「新規画面収録」で範囲指定録画</a:t>
            </a:r>
            <a:endParaRPr kumimoji="1" lang="en-US" altLang="ja-JP" sz="1600" dirty="0"/>
          </a:p>
          <a:p>
            <a:pPr lvl="1">
              <a:lnSpc>
                <a:spcPct val="100000"/>
              </a:lnSpc>
            </a:pPr>
            <a:r>
              <a:rPr lang="ja-JP" altLang="en-US" sz="2400"/>
              <a:t>ヒント</a:t>
            </a:r>
            <a:endParaRPr lang="en-US" altLang="ja-JP" sz="2400" dirty="0"/>
          </a:p>
          <a:p>
            <a:pPr lvl="2">
              <a:lnSpc>
                <a:spcPct val="100000"/>
              </a:lnSpc>
            </a:pPr>
            <a:r>
              <a:rPr kumimoji="1" lang="en-US" altLang="ja-JP" sz="2000" dirty="0"/>
              <a:t>RGB</a:t>
            </a:r>
            <a:r>
              <a:rPr kumimoji="1" lang="ja-JP" altLang="en-US" sz="2000"/>
              <a:t>の各チャンネルをポスタリゼーションしても下のムービーのようにはならない</a:t>
            </a:r>
            <a:endParaRPr kumimoji="1" lang="en-US" altLang="ja-JP" sz="2000" dirty="0"/>
          </a:p>
          <a:p>
            <a:pPr lvl="2">
              <a:lnSpc>
                <a:spcPct val="100000"/>
              </a:lnSpc>
            </a:pPr>
            <a:r>
              <a:rPr lang="en-US" altLang="ja-JP" sz="2000" dirty="0"/>
              <a:t>HSV</a:t>
            </a:r>
            <a:r>
              <a:rPr lang="ja-JP" altLang="en-US" sz="2000"/>
              <a:t>色空間をポスタリゼーション</a:t>
            </a:r>
            <a:endParaRPr lang="en-US" altLang="ja-JP" sz="2000" dirty="0"/>
          </a:p>
          <a:p>
            <a:pPr lvl="3">
              <a:lnSpc>
                <a:spcPct val="100000"/>
              </a:lnSpc>
            </a:pPr>
            <a:r>
              <a:rPr kumimoji="1" lang="en-US" altLang="ja-JP" sz="1600" dirty="0" err="1"/>
              <a:t>cvtColor</a:t>
            </a:r>
            <a:endParaRPr kumimoji="1" lang="en-US" altLang="ja-JP" sz="1600" dirty="0"/>
          </a:p>
          <a:p>
            <a:pPr lvl="4">
              <a:lnSpc>
                <a:spcPct val="100000"/>
              </a:lnSpc>
            </a:pPr>
            <a:r>
              <a:rPr lang="en-US" altLang="ja-JP" sz="1200" dirty="0"/>
              <a:t>BGR2HSV</a:t>
            </a:r>
            <a:r>
              <a:rPr lang="ja-JP" altLang="en-US" sz="1200"/>
              <a:t>　</a:t>
            </a:r>
            <a:r>
              <a:rPr lang="en-US" altLang="ja-JP" sz="1200" dirty="0"/>
              <a:t>HSV</a:t>
            </a:r>
            <a:r>
              <a:rPr lang="ja-JP" altLang="en-US" sz="1200"/>
              <a:t>色空間へ</a:t>
            </a:r>
            <a:endParaRPr lang="en-US" altLang="ja-JP" sz="1200" dirty="0"/>
          </a:p>
          <a:p>
            <a:pPr marL="1828800" lvl="4" indent="0">
              <a:lnSpc>
                <a:spcPct val="100000"/>
              </a:lnSpc>
              <a:buNone/>
            </a:pPr>
            <a:r>
              <a:rPr lang="ja-JP" altLang="en-US" sz="1200"/>
              <a:t>　（ポスタリゼーション処理）</a:t>
            </a:r>
            <a:endParaRPr lang="en-US" altLang="ja-JP" sz="1200" dirty="0"/>
          </a:p>
          <a:p>
            <a:pPr lvl="4">
              <a:lnSpc>
                <a:spcPct val="100000"/>
              </a:lnSpc>
            </a:pPr>
            <a:r>
              <a:rPr kumimoji="1" lang="en-US" altLang="ja-JP" sz="1200" dirty="0"/>
              <a:t>HSV2BGR</a:t>
            </a:r>
            <a:r>
              <a:rPr kumimoji="1" lang="ja-JP" altLang="en-US" sz="1200"/>
              <a:t>　</a:t>
            </a:r>
            <a:r>
              <a:rPr kumimoji="1" lang="en-US" altLang="ja-JP" sz="1200" dirty="0"/>
              <a:t>BGR</a:t>
            </a:r>
            <a:r>
              <a:rPr kumimoji="1" lang="ja-JP" altLang="en-US" sz="1200"/>
              <a:t>色空間に戻す</a:t>
            </a:r>
            <a:endParaRPr kumimoji="1" lang="en-US" altLang="ja-JP" sz="1200" dirty="0"/>
          </a:p>
          <a:p>
            <a:pPr lvl="2">
              <a:lnSpc>
                <a:spcPct val="100000"/>
              </a:lnSpc>
            </a:pPr>
            <a:endParaRPr kumimoji="1" lang="ja-JP" altLang="en-US" sz="2000"/>
          </a:p>
        </p:txBody>
      </p:sp>
      <p:pic>
        <p:nvPicPr>
          <p:cNvPr id="4" name="画面収録 2020-05-27 14.05.02.mov">
            <a:hlinkClick r:id="" action="ppaction://media"/>
            <a:extLst>
              <a:ext uri="{FF2B5EF4-FFF2-40B4-BE49-F238E27FC236}">
                <a16:creationId xmlns:a16="http://schemas.microsoft.com/office/drawing/2014/main" id="{E2D96441-B547-2A4E-A56B-C164304142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28122" y="5129457"/>
            <a:ext cx="5332184" cy="1592018"/>
          </a:xfrm>
          <a:prstGeom prst="rect">
            <a:avLst/>
          </a:prstGeom>
        </p:spPr>
      </p:pic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F9CA5970-CCA1-9B46-9768-654DF99596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5319019"/>
              </p:ext>
            </p:extLst>
          </p:nvPr>
        </p:nvGraphicFramePr>
        <p:xfrm>
          <a:off x="7139706" y="2557968"/>
          <a:ext cx="3427980" cy="157419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3990">
                  <a:extLst>
                    <a:ext uri="{9D8B030D-6E8A-4147-A177-3AD203B41FA5}">
                      <a16:colId xmlns:a16="http://schemas.microsoft.com/office/drawing/2014/main" val="2862058243"/>
                    </a:ext>
                  </a:extLst>
                </a:gridCol>
                <a:gridCol w="1713990">
                  <a:extLst>
                    <a:ext uri="{9D8B030D-6E8A-4147-A177-3AD203B41FA5}">
                      <a16:colId xmlns:a16="http://schemas.microsoft.com/office/drawing/2014/main" val="3746809671"/>
                    </a:ext>
                  </a:extLst>
                </a:gridCol>
              </a:tblGrid>
              <a:tr h="78709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入力画像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出力画像１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448991"/>
                  </a:ext>
                </a:extLst>
              </a:tr>
              <a:tr h="78709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出力画像２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出力画像３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4742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243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A1BC4C-B538-3446-B699-79F81FC3B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トーンカーブ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F1DF9F-52BE-C84E-8615-EB22C05D5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kumimoji="1" lang="ja-JP" altLang="en-US"/>
              <a:t>ディジタル画像の各画素</a:t>
            </a:r>
            <a:endParaRPr kumimoji="1" lang="en-US" altLang="ja-JP" dirty="0"/>
          </a:p>
          <a:p>
            <a:pPr lvl="1">
              <a:lnSpc>
                <a:spcPct val="110000"/>
              </a:lnSpc>
            </a:pPr>
            <a:r>
              <a:rPr lang="ja-JP" altLang="en-US"/>
              <a:t>濃淡を表す値（画素値）を持つ</a:t>
            </a:r>
            <a:endParaRPr lang="en-US" altLang="ja-JP" dirty="0"/>
          </a:p>
          <a:p>
            <a:pPr>
              <a:lnSpc>
                <a:spcPct val="110000"/>
              </a:lnSpc>
            </a:pPr>
            <a:r>
              <a:rPr kumimoji="1" lang="ja-JP" altLang="en-US"/>
              <a:t>画素値を変化させるには</a:t>
            </a:r>
            <a:endParaRPr kumimoji="1" lang="en-US" altLang="ja-JP" dirty="0"/>
          </a:p>
          <a:p>
            <a:pPr lvl="1">
              <a:lnSpc>
                <a:spcPct val="110000"/>
              </a:lnSpc>
            </a:pPr>
            <a:r>
              <a:rPr lang="ja-JP" altLang="en-US"/>
              <a:t>入力画像の各画素値に対して出力画像の画素値を</a:t>
            </a:r>
            <a:br>
              <a:rPr lang="en-US" altLang="ja-JP" dirty="0"/>
            </a:br>
            <a:r>
              <a:rPr lang="ja-JP" altLang="en-US"/>
              <a:t>どのように対応づけるかを指定</a:t>
            </a:r>
            <a:endParaRPr kumimoji="1" lang="en-US" altLang="ja-JP" dirty="0"/>
          </a:p>
          <a:p>
            <a:pPr>
              <a:lnSpc>
                <a:spcPct val="110000"/>
              </a:lnSpc>
            </a:pPr>
            <a:r>
              <a:rPr lang="ja-JP" altLang="en-US"/>
              <a:t>対応関係を与える関数</a:t>
            </a:r>
            <a:endParaRPr lang="en-US" altLang="ja-JP" dirty="0"/>
          </a:p>
          <a:p>
            <a:pPr lvl="1">
              <a:lnSpc>
                <a:spcPct val="110000"/>
              </a:lnSpc>
            </a:pPr>
            <a:r>
              <a:rPr kumimoji="1" lang="ja-JP" altLang="en-US"/>
              <a:t>階調変換関数</a:t>
            </a:r>
            <a:r>
              <a:rPr kumimoji="1" lang="en-US" altLang="ja-JP" sz="2800" dirty="0"/>
              <a:t>(gray-level transformation function)</a:t>
            </a:r>
            <a:endParaRPr kumimoji="1" lang="en-US" altLang="ja-JP" dirty="0"/>
          </a:p>
          <a:p>
            <a:pPr>
              <a:lnSpc>
                <a:spcPct val="110000"/>
              </a:lnSpc>
            </a:pPr>
            <a:r>
              <a:rPr lang="ja-JP" altLang="en-US"/>
              <a:t>その関数をグラフで表したもの</a:t>
            </a:r>
            <a:endParaRPr lang="en-US" altLang="ja-JP" dirty="0"/>
          </a:p>
          <a:p>
            <a:pPr lvl="1">
              <a:lnSpc>
                <a:spcPct val="110000"/>
              </a:lnSpc>
            </a:pPr>
            <a:r>
              <a:rPr kumimoji="1" lang="ja-JP" altLang="en-US">
                <a:solidFill>
                  <a:srgbClr val="FF0000"/>
                </a:solidFill>
              </a:rPr>
              <a:t>トーンカーブ</a:t>
            </a:r>
            <a:r>
              <a:rPr kumimoji="1" lang="en-US" altLang="ja-JP" sz="2800" dirty="0"/>
              <a:t>(tone curve)</a:t>
            </a: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AFDD06D-5660-934E-815B-B343DA2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2" t="10450" b="12441"/>
          <a:stretch/>
        </p:blipFill>
        <p:spPr>
          <a:xfrm rot="10800000">
            <a:off x="7465671" y="166293"/>
            <a:ext cx="4583575" cy="28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384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15B96-642A-474E-976A-2CD9BE98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トーンカーブの例</a:t>
            </a:r>
            <a:r>
              <a:rPr lang="en-US" altLang="ja-JP" dirty="0"/>
              <a:t>(</a:t>
            </a:r>
            <a:r>
              <a:rPr lang="ja-JP" altLang="en-US"/>
              <a:t>折れ線①</a:t>
            </a:r>
            <a:r>
              <a:rPr lang="en-US" altLang="ja-JP" dirty="0"/>
              <a:t>)</a:t>
            </a:r>
            <a:endParaRPr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C7B92B4-31FF-0247-800E-990C3B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コントラスト調整</a:t>
            </a:r>
            <a:endParaRPr kumimoji="1" lang="en-US" altLang="ja-JP" dirty="0"/>
          </a:p>
          <a:p>
            <a:pPr lvl="1"/>
            <a:r>
              <a:rPr lang="ja-JP" altLang="en-US"/>
              <a:t>暗</a:t>
            </a:r>
            <a:r>
              <a:rPr lang="en-US" altLang="ja-JP" dirty="0"/>
              <a:t> </a:t>
            </a:r>
            <a:r>
              <a:rPr lang="ja-JP" altLang="en-US">
                <a:latin typeface="+mn-lt"/>
              </a:rPr>
              <a:t>→</a:t>
            </a:r>
            <a:r>
              <a:rPr lang="en-US" altLang="ja-JP" dirty="0"/>
              <a:t> </a:t>
            </a:r>
            <a:r>
              <a:rPr lang="ja-JP" altLang="en-US"/>
              <a:t>明</a:t>
            </a:r>
            <a:endParaRPr kumimoji="1" lang="ja-JP" altLang="en-US"/>
          </a:p>
        </p:txBody>
      </p:sp>
      <p:pic>
        <p:nvPicPr>
          <p:cNvPr id="9" name="コンテンツ プレースホルダー 4">
            <a:extLst>
              <a:ext uri="{FF2B5EF4-FFF2-40B4-BE49-F238E27FC236}">
                <a16:creationId xmlns:a16="http://schemas.microsoft.com/office/drawing/2014/main" id="{9A0B1DAF-AB78-194D-9AA8-78B5B39097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5" t="14135" r="2126" b="16135"/>
          <a:stretch/>
        </p:blipFill>
        <p:spPr>
          <a:xfrm rot="10800000">
            <a:off x="2543138" y="2639022"/>
            <a:ext cx="7141581" cy="392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1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15B96-642A-474E-976A-2CD9BE98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トーンカーブの例</a:t>
            </a:r>
            <a:r>
              <a:rPr lang="en-US" altLang="ja-JP" dirty="0"/>
              <a:t>(</a:t>
            </a:r>
            <a:r>
              <a:rPr lang="ja-JP" altLang="en-US"/>
              <a:t>折れ線②</a:t>
            </a:r>
            <a:r>
              <a:rPr lang="en-US" altLang="ja-JP" dirty="0"/>
              <a:t>)</a:t>
            </a:r>
            <a:endParaRPr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C7B92B4-31FF-0247-800E-990C3B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コントラスト調整</a:t>
            </a:r>
            <a:endParaRPr kumimoji="1" lang="en-US" altLang="ja-JP" dirty="0"/>
          </a:p>
          <a:p>
            <a:pPr lvl="1"/>
            <a:r>
              <a:rPr lang="ja-JP" altLang="en-US"/>
              <a:t>明</a:t>
            </a:r>
            <a:r>
              <a:rPr lang="en-US" altLang="ja-JP" dirty="0"/>
              <a:t> </a:t>
            </a:r>
            <a:r>
              <a:rPr lang="ja-JP" altLang="en-US">
                <a:latin typeface="+mn-lt"/>
              </a:rPr>
              <a:t>→</a:t>
            </a:r>
            <a:r>
              <a:rPr lang="en-US" altLang="ja-JP" dirty="0"/>
              <a:t> </a:t>
            </a:r>
            <a:r>
              <a:rPr lang="ja-JP" altLang="en-US"/>
              <a:t>暗　</a:t>
            </a:r>
            <a:r>
              <a:rPr lang="en-US" altLang="ja-JP" dirty="0"/>
              <a:t>①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11869C9-3CB4-D446-A3E8-B8D4AEEE1FD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3" t="16139" r="2630" b="18375"/>
          <a:stretch/>
        </p:blipFill>
        <p:spPr>
          <a:xfrm rot="10800000">
            <a:off x="2187614" y="2650600"/>
            <a:ext cx="7650865" cy="407087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D7FD9EC-ACF8-D749-9116-3C5E971DE002}"/>
              </a:ext>
            </a:extLst>
          </p:cNvPr>
          <p:cNvSpPr txBox="1"/>
          <p:nvPr/>
        </p:nvSpPr>
        <p:spPr>
          <a:xfrm>
            <a:off x="6875362" y="2013995"/>
            <a:ext cx="148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Y = 2x - 255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8897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15B96-642A-474E-976A-2CD9BE98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トーンカーブの例</a:t>
            </a:r>
            <a:r>
              <a:rPr lang="en-US" altLang="ja-JP" dirty="0"/>
              <a:t>(</a:t>
            </a:r>
            <a:r>
              <a:rPr lang="ja-JP" altLang="en-US"/>
              <a:t>折れ線②</a:t>
            </a:r>
            <a:r>
              <a:rPr lang="en-US" altLang="ja-JP" dirty="0"/>
              <a:t>)</a:t>
            </a:r>
            <a:endParaRPr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C7B92B4-31FF-0247-800E-990C3B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コントラスト調整</a:t>
            </a:r>
            <a:endParaRPr kumimoji="1" lang="en-US" altLang="ja-JP" dirty="0"/>
          </a:p>
          <a:p>
            <a:pPr lvl="1"/>
            <a:r>
              <a:rPr lang="ja-JP" altLang="en-US"/>
              <a:t>明</a:t>
            </a:r>
            <a:r>
              <a:rPr lang="en-US" altLang="ja-JP" dirty="0"/>
              <a:t> </a:t>
            </a:r>
            <a:r>
              <a:rPr lang="ja-JP" altLang="en-US">
                <a:latin typeface="+mn-lt"/>
              </a:rPr>
              <a:t>→</a:t>
            </a:r>
            <a:r>
              <a:rPr lang="en-US" altLang="ja-JP" dirty="0"/>
              <a:t> </a:t>
            </a:r>
            <a:r>
              <a:rPr lang="ja-JP" altLang="en-US"/>
              <a:t>暗　②</a:t>
            </a: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AD82FBA-C8B3-8243-B571-EACC0DEEEA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7" t="19452" r="4318" b="18663"/>
          <a:stretch/>
        </p:blipFill>
        <p:spPr>
          <a:xfrm rot="10800000">
            <a:off x="2378502" y="2639023"/>
            <a:ext cx="7470853" cy="395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48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15B96-642A-474E-976A-2CD9BE98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トーンカーブの例</a:t>
            </a:r>
            <a:r>
              <a:rPr lang="en-US" altLang="ja-JP" dirty="0"/>
              <a:t>(</a:t>
            </a:r>
            <a:r>
              <a:rPr lang="ja-JP" altLang="en-US"/>
              <a:t>累乗型</a:t>
            </a:r>
            <a:r>
              <a:rPr lang="en-US" altLang="ja-JP" dirty="0"/>
              <a:t>)</a:t>
            </a:r>
            <a:endParaRPr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C7B92B4-31FF-0247-800E-990C3B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ja-JP" altLang="en-US"/>
              <a:t>折れ線型の欠点</a:t>
            </a:r>
            <a:endParaRPr kumimoji="1"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/>
              <a:t>屈折点で変換の性質が急激に変わる</a:t>
            </a: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kumimoji="1" lang="ja-JP" altLang="en-US"/>
              <a:t>水平な部分</a:t>
            </a:r>
            <a:r>
              <a:rPr kumimoji="1" lang="en-US" altLang="ja-JP" dirty="0"/>
              <a:t> </a:t>
            </a:r>
            <a:r>
              <a:rPr kumimoji="1" lang="ja-JP" altLang="en-US">
                <a:latin typeface="+mn-lt"/>
              </a:rPr>
              <a:t>→</a:t>
            </a:r>
            <a:r>
              <a:rPr kumimoji="1" lang="en-US" altLang="ja-JP" dirty="0"/>
              <a:t> </a:t>
            </a:r>
            <a:r>
              <a:rPr kumimoji="1" lang="ja-JP" altLang="en-US"/>
              <a:t>濃淡変化が完全に失われる</a:t>
            </a:r>
            <a:endParaRPr kumimoji="1" lang="en-US" altLang="ja-JP" dirty="0"/>
          </a:p>
          <a:p>
            <a:pPr>
              <a:lnSpc>
                <a:spcPct val="100000"/>
              </a:lnSpc>
            </a:pPr>
            <a:r>
              <a:rPr lang="ja-JP" altLang="en-US"/>
              <a:t>累乗型</a:t>
            </a:r>
            <a:r>
              <a:rPr lang="en-US" altLang="ja-JP" sz="2800" dirty="0">
                <a:solidFill>
                  <a:schemeClr val="tx1"/>
                </a:solidFill>
              </a:rPr>
              <a:t>(</a:t>
            </a:r>
            <a:r>
              <a:rPr lang="ja-JP" altLang="en-US" sz="2800">
                <a:solidFill>
                  <a:schemeClr val="tx1"/>
                </a:solidFill>
              </a:rPr>
              <a:t>ガンマ変換</a:t>
            </a:r>
            <a:r>
              <a:rPr lang="en-US" altLang="ja-JP" sz="2800" dirty="0">
                <a:solidFill>
                  <a:schemeClr val="tx1"/>
                </a:solidFill>
              </a:rPr>
              <a:t>)</a:t>
            </a:r>
            <a:endParaRPr lang="en-US" altLang="ja-JP" dirty="0">
              <a:solidFill>
                <a:schemeClr val="tx1"/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ja-JP" dirty="0"/>
              <a:t>x: </a:t>
            </a:r>
            <a:r>
              <a:rPr kumimoji="1" lang="ja-JP" altLang="en-US"/>
              <a:t>入力画像の画素値</a:t>
            </a:r>
            <a:endParaRPr kumimoji="1" lang="en-US" altLang="ja-JP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ja-JP" dirty="0"/>
              <a:t>y: </a:t>
            </a:r>
            <a:r>
              <a:rPr lang="ja-JP" altLang="en-US"/>
              <a:t>出力画像の画素値</a:t>
            </a:r>
            <a:endParaRPr lang="en-US" altLang="ja-JP" dirty="0"/>
          </a:p>
          <a:p>
            <a:pPr lvl="1">
              <a:lnSpc>
                <a:spcPct val="100000"/>
              </a:lnSpc>
            </a:pPr>
            <a:endParaRPr kumimoji="1" lang="en-US" altLang="ja-JP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ja-JP" dirty="0"/>
              <a:t>y = 255(x/255)</a:t>
            </a:r>
            <a:r>
              <a:rPr lang="en-US" altLang="ja-JP" baseline="30000" dirty="0"/>
              <a:t>1/</a:t>
            </a:r>
            <a:r>
              <a:rPr lang="en-US" altLang="ja-JP" baseline="30000" dirty="0" err="1"/>
              <a:t>γ</a:t>
            </a:r>
            <a:endParaRPr kumimoji="1" lang="ja-JP" altLang="en-US" baseline="300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EDBE47B-624B-664F-A9A6-B6C686C7DA7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8" t="14050" r="1786" b="19789"/>
          <a:stretch/>
        </p:blipFill>
        <p:spPr>
          <a:xfrm rot="10800000">
            <a:off x="5725724" y="3318517"/>
            <a:ext cx="6285053" cy="340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447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15B96-642A-474E-976A-2CD9BE98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トーンカーブの例</a:t>
            </a:r>
            <a:r>
              <a:rPr lang="en-US" altLang="ja-JP" dirty="0"/>
              <a:t>(</a:t>
            </a:r>
            <a:r>
              <a:rPr lang="ja-JP" altLang="en-US"/>
              <a:t>ガンマ変換</a:t>
            </a:r>
            <a:r>
              <a:rPr lang="en-US" altLang="ja-JP" dirty="0"/>
              <a:t>)</a:t>
            </a:r>
            <a:endParaRPr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C7B92B4-31FF-0247-800E-990C3B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コントラスト調整</a:t>
            </a:r>
            <a:endParaRPr kumimoji="1" lang="en-US" altLang="ja-JP" dirty="0"/>
          </a:p>
          <a:p>
            <a:pPr lvl="1"/>
            <a:r>
              <a:rPr kumimoji="1" lang="en-US" altLang="ja-JP" dirty="0" err="1"/>
              <a:t>γ</a:t>
            </a:r>
            <a:r>
              <a:rPr kumimoji="1" lang="en-US" altLang="ja-JP" dirty="0"/>
              <a:t> = 2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B1FA439-9D15-2F41-B157-9FE90C12C9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7" t="12026" r="1956" b="24515"/>
          <a:stretch/>
        </p:blipFill>
        <p:spPr>
          <a:xfrm rot="10800000">
            <a:off x="2530968" y="2650597"/>
            <a:ext cx="7165922" cy="397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419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15B96-642A-474E-976A-2CD9BE98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トーンカーブの例</a:t>
            </a:r>
            <a:r>
              <a:rPr lang="en-US" altLang="ja-JP" dirty="0"/>
              <a:t>(S</a:t>
            </a:r>
            <a:r>
              <a:rPr lang="ja-JP" altLang="en-US"/>
              <a:t>字型</a:t>
            </a:r>
            <a:r>
              <a:rPr lang="en-US" altLang="ja-JP" dirty="0"/>
              <a:t>)</a:t>
            </a:r>
            <a:endParaRPr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C7B92B4-31FF-0247-800E-990C3B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ja-JP" altLang="en-US"/>
              <a:t>コントラスト調整</a:t>
            </a:r>
            <a:endParaRPr kumimoji="1" lang="en-US" altLang="ja-JP" dirty="0"/>
          </a:p>
          <a:p>
            <a:pPr lvl="1">
              <a:lnSpc>
                <a:spcPct val="100000"/>
              </a:lnSpc>
            </a:pPr>
            <a:r>
              <a:rPr kumimoji="1" lang="ja-JP" altLang="en-US"/>
              <a:t>シグモイド関数</a:t>
            </a:r>
            <a:endParaRPr kumimoji="1" lang="en-US" altLang="ja-JP" dirty="0"/>
          </a:p>
          <a:p>
            <a:pPr marL="914400" lvl="2" indent="0">
              <a:lnSpc>
                <a:spcPct val="100000"/>
              </a:lnSpc>
              <a:buNone/>
            </a:pPr>
            <a:r>
              <a:rPr lang="en-US" altLang="ja-JP" dirty="0"/>
              <a:t>y = 1/(1+e</a:t>
            </a:r>
            <a:r>
              <a:rPr lang="en-US" altLang="ja-JP" baseline="30000" dirty="0"/>
              <a:t>-a(x-x</a:t>
            </a:r>
            <a:r>
              <a:rPr lang="en-US" altLang="ja-JP" sz="2000" baseline="30000" dirty="0"/>
              <a:t>0</a:t>
            </a:r>
            <a:r>
              <a:rPr lang="en-US" altLang="ja-JP" baseline="30000" dirty="0"/>
              <a:t>)</a:t>
            </a:r>
            <a:r>
              <a:rPr lang="en-US" altLang="ja-JP" dirty="0"/>
              <a:t>)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kumimoji="1" lang="en-US" altLang="ja-JP" dirty="0"/>
              <a:t>		(a&gt;0)</a:t>
            </a:r>
          </a:p>
          <a:p>
            <a:pPr marL="1371600" lvl="3" indent="0">
              <a:lnSpc>
                <a:spcPct val="100000"/>
              </a:lnSpc>
              <a:buNone/>
            </a:pPr>
            <a:r>
              <a:rPr kumimoji="1" lang="en-US" altLang="ja-JP"/>
              <a:t>0&lt;</a:t>
            </a:r>
            <a:r>
              <a:rPr kumimoji="1" lang="en-US" altLang="ja-JP" dirty="0"/>
              <a:t>y&lt;1</a:t>
            </a:r>
          </a:p>
          <a:p>
            <a:pPr lvl="1">
              <a:lnSpc>
                <a:spcPct val="100000"/>
              </a:lnSpc>
            </a:pPr>
            <a:endParaRPr kumimoji="1" lang="en-US" altLang="ja-JP" dirty="0"/>
          </a:p>
          <a:p>
            <a:pPr lvl="1">
              <a:lnSpc>
                <a:spcPct val="100000"/>
              </a:lnSpc>
            </a:pPr>
            <a:r>
              <a:rPr kumimoji="1" lang="ja-JP" altLang="en-US"/>
              <a:t>三角関数</a:t>
            </a:r>
            <a:endParaRPr kumimoji="1" lang="en-US" altLang="ja-JP" dirty="0"/>
          </a:p>
          <a:p>
            <a:pPr lvl="2">
              <a:lnSpc>
                <a:spcPct val="100000"/>
              </a:lnSpc>
            </a:pPr>
            <a:r>
              <a:rPr lang="en-US" altLang="ja-JP" dirty="0"/>
              <a:t>y = sin(x-x</a:t>
            </a:r>
            <a:r>
              <a:rPr lang="en-US" altLang="ja-JP" baseline="-25000" dirty="0"/>
              <a:t>0</a:t>
            </a:r>
            <a:r>
              <a:rPr lang="en-US" altLang="ja-JP" dirty="0"/>
              <a:t>)</a:t>
            </a:r>
          </a:p>
          <a:p>
            <a:pPr marL="1371600" lvl="3" indent="0">
              <a:lnSpc>
                <a:spcPct val="100000"/>
              </a:lnSpc>
              <a:buNone/>
            </a:pPr>
            <a:r>
              <a:rPr lang="en-US" altLang="ja-JP" dirty="0"/>
              <a:t>-1&lt;y&lt;1</a:t>
            </a:r>
          </a:p>
          <a:p>
            <a:pPr lvl="2">
              <a:lnSpc>
                <a:spcPct val="100000"/>
              </a:lnSpc>
            </a:pPr>
            <a:endParaRPr kumimoji="1" lang="en-US" altLang="ja-JP" dirty="0"/>
          </a:p>
          <a:p>
            <a:pPr lvl="2">
              <a:lnSpc>
                <a:spcPct val="100000"/>
              </a:lnSpc>
            </a:pP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0C30673-E97E-3744-96FD-2956BFF3E33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6" t="14501" r="1617" b="21364"/>
          <a:stretch/>
        </p:blipFill>
        <p:spPr>
          <a:xfrm rot="10800000">
            <a:off x="4791918" y="2932266"/>
            <a:ext cx="7189139" cy="366530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7AB30CA-2B5A-BE47-AAB9-0B9427B16685}"/>
              </a:ext>
            </a:extLst>
          </p:cNvPr>
          <p:cNvSpPr txBox="1"/>
          <p:nvPr/>
        </p:nvSpPr>
        <p:spPr>
          <a:xfrm>
            <a:off x="1024015" y="4098245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使うときは</a:t>
            </a:r>
            <a:r>
              <a:rPr kumimoji="1" lang="ja-JP" altLang="en-US">
                <a:solidFill>
                  <a:srgbClr val="FF0000"/>
                </a:solidFill>
              </a:rPr>
              <a:t>スケール変換すること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66619AF-50E5-0B4C-AC6F-736F7D397C6F}"/>
              </a:ext>
            </a:extLst>
          </p:cNvPr>
          <p:cNvSpPr txBox="1"/>
          <p:nvPr/>
        </p:nvSpPr>
        <p:spPr>
          <a:xfrm>
            <a:off x="1024015" y="6089091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使うときは</a:t>
            </a:r>
            <a:r>
              <a:rPr kumimoji="1" lang="ja-JP" altLang="en-US">
                <a:solidFill>
                  <a:srgbClr val="FF0000"/>
                </a:solidFill>
              </a:rPr>
              <a:t>スケール変換すること</a:t>
            </a:r>
          </a:p>
        </p:txBody>
      </p:sp>
    </p:spTree>
    <p:extLst>
      <p:ext uri="{BB962C8B-B14F-4D97-AF65-F5344CB8AC3E}">
        <p14:creationId xmlns:p14="http://schemas.microsoft.com/office/powerpoint/2010/main" val="4146155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15B96-642A-474E-976A-2CD9BE98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トーンカーブの例</a:t>
            </a:r>
            <a:r>
              <a:rPr lang="en-US" altLang="ja-JP" dirty="0"/>
              <a:t>(</a:t>
            </a:r>
            <a:r>
              <a:rPr lang="ja-JP" altLang="en-US"/>
              <a:t>特殊な効果</a:t>
            </a:r>
            <a:r>
              <a:rPr lang="en-US" altLang="ja-JP" dirty="0"/>
              <a:t>①)</a:t>
            </a:r>
            <a:endParaRPr lang="ja-JP" altLang="en-US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8C7B92B4-31FF-0247-800E-990C3B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ネガポジ反転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BEB54C9-6256-6249-B9E1-551BCF6B246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7975" r="1280" b="23389"/>
          <a:stretch/>
        </p:blipFill>
        <p:spPr>
          <a:xfrm rot="10800000">
            <a:off x="2274930" y="2257063"/>
            <a:ext cx="7677998" cy="416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540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3154</TotalTime>
  <Words>598</Words>
  <Application>Microsoft Macintosh PowerPoint</Application>
  <PresentationFormat>ワイド画面</PresentationFormat>
  <Paragraphs>137</Paragraphs>
  <Slides>14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20" baseType="lpstr">
      <vt:lpstr>游ゴシック</vt:lpstr>
      <vt:lpstr>游ゴシック Light</vt:lpstr>
      <vt:lpstr>Arial</vt:lpstr>
      <vt:lpstr>Courier New</vt:lpstr>
      <vt:lpstr>Wingdings</vt:lpstr>
      <vt:lpstr>Office テーマ</vt:lpstr>
      <vt:lpstr>メディアコンピューティング2023 </vt:lpstr>
      <vt:lpstr>トーンカーブ</vt:lpstr>
      <vt:lpstr>トーンカーブの例(折れ線①)</vt:lpstr>
      <vt:lpstr>トーンカーブの例(折れ線②)</vt:lpstr>
      <vt:lpstr>トーンカーブの例(折れ線②)</vt:lpstr>
      <vt:lpstr>トーンカーブの例(累乗型)</vt:lpstr>
      <vt:lpstr>トーンカーブの例(ガンマ変換)</vt:lpstr>
      <vt:lpstr>トーンカーブの例(S字型)</vt:lpstr>
      <vt:lpstr>トーンカーブの例(特殊な効果①)</vt:lpstr>
      <vt:lpstr>トーンカーブの例(特殊な効果②)</vt:lpstr>
      <vt:lpstr>トーンカーブの例(特殊な効果③)</vt:lpstr>
      <vt:lpstr>トーンカーブの実装方法</vt:lpstr>
      <vt:lpstr>演習04</vt:lpstr>
      <vt:lpstr>課題04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メディアコンピューティング2020 </dc:title>
  <dc:creator>北坂　孝幸</dc:creator>
  <cp:lastModifiedBy>Takayuki Kitasaka</cp:lastModifiedBy>
  <cp:revision>251</cp:revision>
  <dcterms:created xsi:type="dcterms:W3CDTF">2020-05-14T05:40:54Z</dcterms:created>
  <dcterms:modified xsi:type="dcterms:W3CDTF">2023-05-09T02:54:44Z</dcterms:modified>
</cp:coreProperties>
</file>

<file path=docProps/thumbnail.jpeg>
</file>